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Slab"/>
      <p:regular r:id="rId23"/>
      <p:bold r:id="rId24"/>
    </p:embeddedFon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Slab-bold.fntdata"/><Relationship Id="rId23" Type="http://schemas.openxmlformats.org/officeDocument/2006/relationships/font" Target="fonts/RobotoSlab-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57a8fb65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57a8fb65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57a8fb65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57a8fb65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57a8fb65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57a8fb65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057a8fb6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057a8fb6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57a8fb36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57a8fb36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57a8fb36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57a8fb36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57a8fb36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57a8fb36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57a8fb36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57a8fb36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057a8fb36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057a8fb36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057a8fb36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057a8fb36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57a8fb36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57a8fb36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57a8fb36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57a8fb36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57a8fb36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57a8fb36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057a8fb36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057a8fb36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057a8fb36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057a8fb36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057a8fb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057a8fb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cdc.gov/heartdisease/facts.htm" TargetMode="External"/><Relationship Id="rId4" Type="http://schemas.openxmlformats.org/officeDocument/2006/relationships/hyperlink" Target="https://www.kaggle.com/fedesoriano/heart-failure-prediction" TargetMode="External"/><Relationship Id="rId5" Type="http://schemas.openxmlformats.org/officeDocument/2006/relationships/hyperlink" Target="https://pubmed.ncbi.nlm.nih.gov/373988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Heart Disease Prediction</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a:t>By Mohammed Al-Shalchy, Paul Ahn, Walter Lampmann</a:t>
            </a:r>
            <a:endParaRPr/>
          </a:p>
        </p:txBody>
      </p:sp>
      <p:pic>
        <p:nvPicPr>
          <p:cNvPr id="65" name="Google Shape;65;p13"/>
          <p:cNvPicPr preferRelativeResize="0"/>
          <p:nvPr/>
        </p:nvPicPr>
        <p:blipFill>
          <a:blip r:embed="rId3">
            <a:alphaModFix/>
          </a:blip>
          <a:stretch>
            <a:fillRect/>
          </a:stretch>
        </p:blipFill>
        <p:spPr>
          <a:xfrm>
            <a:off x="6827700" y="-1"/>
            <a:ext cx="2316299" cy="1543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1: Normal Decision Tree</a:t>
            </a:r>
            <a:endParaRPr/>
          </a:p>
        </p:txBody>
      </p:sp>
      <p:sp>
        <p:nvSpPr>
          <p:cNvPr id="130" name="Google Shape;130;p2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1" name="Google Shape;131;p22"/>
          <p:cNvPicPr preferRelativeResize="0"/>
          <p:nvPr/>
        </p:nvPicPr>
        <p:blipFill rotWithShape="1">
          <a:blip r:embed="rId3">
            <a:alphaModFix/>
          </a:blip>
          <a:srcRect b="0" l="0" r="0" t="30318"/>
          <a:stretch/>
        </p:blipFill>
        <p:spPr>
          <a:xfrm>
            <a:off x="387900" y="1489825"/>
            <a:ext cx="4805350" cy="3078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100"/>
              <a:t>Model 2: </a:t>
            </a:r>
            <a:r>
              <a:rPr lang="en" sz="2100"/>
              <a:t>Decision</a:t>
            </a:r>
            <a:r>
              <a:rPr lang="en" sz="2100"/>
              <a:t> Tree with max_depth and max_leaf_nodes = 5</a:t>
            </a:r>
            <a:endParaRPr sz="2100"/>
          </a:p>
        </p:txBody>
      </p:sp>
      <p:sp>
        <p:nvSpPr>
          <p:cNvPr id="137" name="Google Shape;137;p2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387900" y="1489825"/>
            <a:ext cx="4747100" cy="3078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Model 3: Using gridsearch and cross validation</a:t>
            </a:r>
            <a:endParaRPr/>
          </a:p>
        </p:txBody>
      </p:sp>
      <p:sp>
        <p:nvSpPr>
          <p:cNvPr id="144" name="Google Shape;144;p2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4"/>
          <p:cNvPicPr preferRelativeResize="0"/>
          <p:nvPr/>
        </p:nvPicPr>
        <p:blipFill>
          <a:blip r:embed="rId3">
            <a:alphaModFix/>
          </a:blip>
          <a:stretch>
            <a:fillRect/>
          </a:stretch>
        </p:blipFill>
        <p:spPr>
          <a:xfrm>
            <a:off x="387900" y="1489825"/>
            <a:ext cx="7791450" cy="2695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51" name="Google Shape;151;p2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2" name="Google Shape;152;p25"/>
          <p:cNvPicPr preferRelativeResize="0"/>
          <p:nvPr/>
        </p:nvPicPr>
        <p:blipFill>
          <a:blip r:embed="rId3">
            <a:alphaModFix/>
          </a:blip>
          <a:stretch>
            <a:fillRect/>
          </a:stretch>
        </p:blipFill>
        <p:spPr>
          <a:xfrm>
            <a:off x="387900" y="458025"/>
            <a:ext cx="8368199" cy="411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Model 3 Results</a:t>
            </a:r>
            <a:endParaRPr/>
          </a:p>
        </p:txBody>
      </p:sp>
      <p:sp>
        <p:nvSpPr>
          <p:cNvPr id="158" name="Google Shape;158;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9" name="Google Shape;159;p26"/>
          <p:cNvPicPr preferRelativeResize="0"/>
          <p:nvPr/>
        </p:nvPicPr>
        <p:blipFill rotWithShape="1">
          <a:blip r:embed="rId3">
            <a:alphaModFix/>
          </a:blip>
          <a:srcRect b="11175" l="14043" r="44036" t="28965"/>
          <a:stretch/>
        </p:blipFill>
        <p:spPr>
          <a:xfrm>
            <a:off x="387900" y="1489825"/>
            <a:ext cx="4901573" cy="307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Live Demo</a:t>
            </a:r>
            <a:endParaRPr/>
          </a:p>
        </p:txBody>
      </p:sp>
      <p:sp>
        <p:nvSpPr>
          <p:cNvPr id="165" name="Google Shape;165;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Conclusions</a:t>
            </a:r>
            <a:endParaRPr/>
          </a:p>
        </p:txBody>
      </p:sp>
      <p:sp>
        <p:nvSpPr>
          <p:cNvPr id="171" name="Google Shape;171;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lang="en" sz="1400"/>
              <a:t>It is possible to create a model to predict someone’s likelihood of having heart disease using Decision Trees, with negative precision being the only statistic that lags behind the others in accuracy</a:t>
            </a:r>
            <a:endParaRPr sz="1400"/>
          </a:p>
          <a:p>
            <a:pPr indent="-317500" lvl="0" marL="457200" rtl="0" algn="l">
              <a:spcBef>
                <a:spcPts val="0"/>
              </a:spcBef>
              <a:spcAft>
                <a:spcPts val="0"/>
              </a:spcAft>
              <a:buSzPts val="1400"/>
              <a:buChar char="●"/>
            </a:pPr>
            <a:r>
              <a:rPr lang="en" sz="1400"/>
              <a:t>Default decision tree didn’t work very well with the data, so you should specify the parameters when possible, or use grid search to find the best parameters for you</a:t>
            </a:r>
            <a:endParaRPr sz="1400"/>
          </a:p>
          <a:p>
            <a:pPr indent="-317500" lvl="0" marL="457200" rtl="0" algn="l">
              <a:spcBef>
                <a:spcPts val="0"/>
              </a:spcBef>
              <a:spcAft>
                <a:spcPts val="0"/>
              </a:spcAft>
              <a:buSzPts val="1400"/>
              <a:buChar char="●"/>
            </a:pPr>
            <a:r>
              <a:rPr lang="en" sz="1400"/>
              <a:t>Upward slope of the ST_Slope was the most important factor to </a:t>
            </a:r>
            <a:r>
              <a:rPr lang="en" sz="1400"/>
              <a:t>determining</a:t>
            </a:r>
            <a:r>
              <a:rPr lang="en" sz="1400"/>
              <a:t> someone’s likelihood of having Heart disease, which correlates to studies that study this matter</a:t>
            </a:r>
            <a:endParaRPr sz="1400"/>
          </a:p>
          <a:p>
            <a:pPr indent="-317500" lvl="0" marL="457200" rtl="0" algn="l">
              <a:spcBef>
                <a:spcPts val="0"/>
              </a:spcBef>
              <a:spcAft>
                <a:spcPts val="0"/>
              </a:spcAft>
              <a:buSzPts val="1400"/>
              <a:buChar char="●"/>
            </a:pPr>
            <a:r>
              <a:rPr lang="en" sz="1400"/>
              <a:t>From there, the next two most important attributes depending on whether Upward Slope was true or not were Asymptomatic Chest Pain if ST_Slope wasn’t upward and ExcessAngina if ST_Slope was upward. You can begin to see distinct predictions of [80,347] (0,1) for Asymptomatic Chest Pain and [253,54] (0,1) for ExcessAngina</a:t>
            </a:r>
            <a:endParaRPr sz="1400"/>
          </a:p>
          <a:p>
            <a:pPr indent="-317500" lvl="0" marL="457200" rtl="0" algn="l">
              <a:spcBef>
                <a:spcPts val="0"/>
              </a:spcBef>
              <a:spcAft>
                <a:spcPts val="0"/>
              </a:spcAft>
              <a:buSzPts val="1400"/>
              <a:buChar char="●"/>
            </a:pPr>
            <a:r>
              <a:rPr lang="en" sz="1400"/>
              <a:t>Model struggled most for someone with an Upward ST_Slope, who had </a:t>
            </a:r>
            <a:r>
              <a:rPr lang="en" sz="1400"/>
              <a:t>Exercise</a:t>
            </a:r>
            <a:r>
              <a:rPr lang="en" sz="1400"/>
              <a:t> Angina, someone who had asymptomatic chest pain, and an oldpeak of &lt;= 0.05. Results were [8,7](0,1)</a:t>
            </a:r>
            <a:endParaRPr sz="1400"/>
          </a:p>
          <a:p>
            <a:pPr indent="-317500" lvl="0" marL="457200" rtl="0" algn="l">
              <a:spcBef>
                <a:spcPts val="0"/>
              </a:spcBef>
              <a:spcAft>
                <a:spcPts val="0"/>
              </a:spcAft>
              <a:buSzPts val="1400"/>
              <a:buChar char="●"/>
            </a:pPr>
            <a:r>
              <a:rPr lang="en" sz="1400"/>
              <a:t>Model was very precise in other instances, I’ll showcase in code</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Resources</a:t>
            </a:r>
            <a:endParaRPr/>
          </a:p>
        </p:txBody>
      </p:sp>
      <p:sp>
        <p:nvSpPr>
          <p:cNvPr id="177" name="Google Shape;177;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https://www.cdc.gov/heartdisease/facts.htm</a:t>
            </a:r>
            <a:endParaRPr/>
          </a:p>
          <a:p>
            <a:pPr indent="-342900" lvl="0" marL="457200" rtl="0" algn="l">
              <a:spcBef>
                <a:spcPts val="0"/>
              </a:spcBef>
              <a:spcAft>
                <a:spcPts val="0"/>
              </a:spcAft>
              <a:buSzPts val="1800"/>
              <a:buChar char="●"/>
            </a:pPr>
            <a:r>
              <a:rPr lang="en" u="sng">
                <a:solidFill>
                  <a:schemeClr val="hlink"/>
                </a:solidFill>
                <a:hlinkClick r:id="rId4"/>
              </a:rPr>
              <a:t>https://www.kaggle.com/fedesoriano/heart-failure-prediction</a:t>
            </a:r>
            <a:endParaRPr/>
          </a:p>
          <a:p>
            <a:pPr indent="-342900" lvl="0" marL="457200" rtl="0" algn="l">
              <a:spcBef>
                <a:spcPts val="0"/>
              </a:spcBef>
              <a:spcAft>
                <a:spcPts val="0"/>
              </a:spcAft>
              <a:buSzPts val="1800"/>
              <a:buChar char="●"/>
            </a:pPr>
            <a:r>
              <a:rPr lang="en" u="sng">
                <a:solidFill>
                  <a:schemeClr val="hlink"/>
                </a:solidFill>
                <a:hlinkClick r:id="rId5"/>
              </a:rPr>
              <a:t>https://pubmed.ncbi.nlm.nih.gov/3739881/</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Motivation</a:t>
            </a:r>
            <a:endParaRPr/>
          </a:p>
        </p:txBody>
      </p:sp>
      <p:sp>
        <p:nvSpPr>
          <p:cNvPr id="71" name="Google Shape;71;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According to the CDC, one person dies every 36 seconds in the United States from Cardiovascular diseases</a:t>
            </a:r>
            <a:endParaRPr/>
          </a:p>
          <a:p>
            <a:pPr indent="-342900" lvl="0" marL="457200" rtl="0" algn="l">
              <a:spcBef>
                <a:spcPts val="0"/>
              </a:spcBef>
              <a:spcAft>
                <a:spcPts val="0"/>
              </a:spcAft>
              <a:buSzPts val="1800"/>
              <a:buChar char="●"/>
            </a:pPr>
            <a:r>
              <a:rPr lang="en"/>
              <a:t>About 659,000 Americans die from heart disease every year; that’s 1 in 4 deaths in the United States that are caused by heart disease</a:t>
            </a:r>
            <a:endParaRPr/>
          </a:p>
          <a:p>
            <a:pPr indent="-342900" lvl="0" marL="457200" rtl="0" algn="l">
              <a:spcBef>
                <a:spcPts val="0"/>
              </a:spcBef>
              <a:spcAft>
                <a:spcPts val="0"/>
              </a:spcAft>
              <a:buSzPts val="1800"/>
              <a:buChar char="●"/>
            </a:pPr>
            <a:r>
              <a:rPr lang="en"/>
              <a:t>It used to be that we consider a human deceased when their brain ceases to  function. With advancements in technology, we’ve reached a point where a human can be “brain dead” yet still alive.</a:t>
            </a:r>
            <a:endParaRPr/>
          </a:p>
          <a:p>
            <a:pPr indent="-342900" lvl="0" marL="457200" rtl="0" algn="l">
              <a:spcBef>
                <a:spcPts val="0"/>
              </a:spcBef>
              <a:spcAft>
                <a:spcPts val="0"/>
              </a:spcAft>
              <a:buSzPts val="1800"/>
              <a:buChar char="●"/>
            </a:pPr>
            <a:r>
              <a:rPr lang="en"/>
              <a:t>Technology hasn’t advanced to keep someone alive if their heart stops functioning, so if the heart ceases to function, the human dies. This is why it is important to see who is likely to have heart disease and treat it before it’s too late.</a:t>
            </a:r>
            <a:endParaRPr/>
          </a:p>
        </p:txBody>
      </p:sp>
      <p:pic>
        <p:nvPicPr>
          <p:cNvPr id="72" name="Google Shape;72;p14"/>
          <p:cNvPicPr preferRelativeResize="0"/>
          <p:nvPr/>
        </p:nvPicPr>
        <p:blipFill rotWithShape="1">
          <a:blip r:embed="rId3">
            <a:alphaModFix/>
          </a:blip>
          <a:srcRect b="0" l="41578" r="0" t="0"/>
          <a:stretch/>
        </p:blipFill>
        <p:spPr>
          <a:xfrm>
            <a:off x="7229649" y="0"/>
            <a:ext cx="1914348" cy="1489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Dataset</a:t>
            </a:r>
            <a:endParaRPr/>
          </a:p>
        </p:txBody>
      </p:sp>
      <p:sp>
        <p:nvSpPr>
          <p:cNvPr id="78" name="Google Shape;78;p1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This dataset was acquired from Kaggle, which combined heart disease data from the following locations/</a:t>
            </a:r>
            <a:r>
              <a:rPr lang="en"/>
              <a:t>datasets</a:t>
            </a:r>
            <a:r>
              <a:rPr lang="en"/>
              <a:t>: Cleveland, Hungary, Switzerland, Long Beach VA, and Stalog (Heart) Data set</a:t>
            </a:r>
            <a:endParaRPr/>
          </a:p>
          <a:p>
            <a:pPr indent="-342900" lvl="0" marL="457200" rtl="0" algn="l">
              <a:spcBef>
                <a:spcPts val="0"/>
              </a:spcBef>
              <a:spcAft>
                <a:spcPts val="0"/>
              </a:spcAft>
              <a:buSzPts val="1800"/>
              <a:buChar char="●"/>
            </a:pPr>
            <a:r>
              <a:rPr lang="en"/>
              <a:t>Includes 12 Columns: Age, Sex, Chest Pain Type, Resting Blood Pressure, Cholesterol, Fasting Blood Sugar, Resting Electrocardiogram results, Maximum Heart Rate Achieved, Exercise Angina, Oldpeak, ST_Slope, and Heart Disease class</a:t>
            </a:r>
            <a:endParaRPr/>
          </a:p>
        </p:txBody>
      </p:sp>
      <p:pic>
        <p:nvPicPr>
          <p:cNvPr id="79" name="Google Shape;79;p15"/>
          <p:cNvPicPr preferRelativeResize="0"/>
          <p:nvPr/>
        </p:nvPicPr>
        <p:blipFill rotWithShape="1">
          <a:blip r:embed="rId3">
            <a:alphaModFix/>
          </a:blip>
          <a:srcRect b="12883" l="14548" r="16304" t="36195"/>
          <a:stretch/>
        </p:blipFill>
        <p:spPr>
          <a:xfrm>
            <a:off x="5799150" y="0"/>
            <a:ext cx="3344851" cy="1539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a:t>
            </a:r>
            <a:endParaRPr/>
          </a:p>
        </p:txBody>
      </p:sp>
      <p:sp>
        <p:nvSpPr>
          <p:cNvPr id="85" name="Google Shape;85;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Initially, it looked like there needed to be zero data cleaning, since all rows were filled, but RestingBP and Cholesterol had a minimum of 0, which shouldn’t be possible.</a:t>
            </a:r>
            <a:endParaRPr/>
          </a:p>
          <a:p>
            <a:pPr indent="-342900" lvl="0" marL="457200" rtl="0" algn="l">
              <a:spcBef>
                <a:spcPts val="0"/>
              </a:spcBef>
              <a:spcAft>
                <a:spcPts val="0"/>
              </a:spcAft>
              <a:buSzPts val="1800"/>
              <a:buChar char="●"/>
            </a:pPr>
            <a:r>
              <a:rPr lang="en"/>
              <a:t>Once looking at the distributions of RestingBP and Cholesterol, we found that only a couple of examples from RestingBP were 0 while an overwhelming majority of examples from Cholesterol were 0</a:t>
            </a:r>
            <a:endParaRPr/>
          </a:p>
          <a:p>
            <a:pPr indent="-342900" lvl="0" marL="457200" rtl="0" algn="l">
              <a:spcBef>
                <a:spcPts val="0"/>
              </a:spcBef>
              <a:spcAft>
                <a:spcPts val="0"/>
              </a:spcAft>
              <a:buSzPts val="1800"/>
              <a:buChar char="●"/>
            </a:pPr>
            <a:r>
              <a:rPr lang="en"/>
              <a:t>We fixed this by replacing the zero values with the mean value of the RestingBP and dropping the Cholesterol value, since there was no meaningful analysis to be gained from keeping it around</a:t>
            </a:r>
            <a:endParaRPr/>
          </a:p>
        </p:txBody>
      </p:sp>
      <p:pic>
        <p:nvPicPr>
          <p:cNvPr id="86" name="Google Shape;86;p16"/>
          <p:cNvPicPr preferRelativeResize="0"/>
          <p:nvPr/>
        </p:nvPicPr>
        <p:blipFill>
          <a:blip r:embed="rId3">
            <a:alphaModFix/>
          </a:blip>
          <a:stretch>
            <a:fillRect/>
          </a:stretch>
        </p:blipFill>
        <p:spPr>
          <a:xfrm>
            <a:off x="6198850" y="0"/>
            <a:ext cx="2945150" cy="148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 Visualization 1</a:t>
            </a:r>
            <a:endParaRPr/>
          </a:p>
        </p:txBody>
      </p:sp>
      <p:sp>
        <p:nvSpPr>
          <p:cNvPr id="92" name="Google Shape;92;p1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3" name="Google Shape;93;p17"/>
          <p:cNvPicPr preferRelativeResize="0"/>
          <p:nvPr/>
        </p:nvPicPr>
        <p:blipFill>
          <a:blip r:embed="rId3">
            <a:alphaModFix/>
          </a:blip>
          <a:stretch>
            <a:fillRect/>
          </a:stretch>
        </p:blipFill>
        <p:spPr>
          <a:xfrm>
            <a:off x="387900" y="1489825"/>
            <a:ext cx="3572550" cy="3078900"/>
          </a:xfrm>
          <a:prstGeom prst="rect">
            <a:avLst/>
          </a:prstGeom>
          <a:noFill/>
          <a:ln>
            <a:noFill/>
          </a:ln>
        </p:spPr>
      </p:pic>
      <p:pic>
        <p:nvPicPr>
          <p:cNvPr id="94" name="Google Shape;94;p17"/>
          <p:cNvPicPr preferRelativeResize="0"/>
          <p:nvPr/>
        </p:nvPicPr>
        <p:blipFill>
          <a:blip r:embed="rId4">
            <a:alphaModFix/>
          </a:blip>
          <a:stretch>
            <a:fillRect/>
          </a:stretch>
        </p:blipFill>
        <p:spPr>
          <a:xfrm>
            <a:off x="4092300" y="1489825"/>
            <a:ext cx="4663799" cy="81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 Visualization 2</a:t>
            </a:r>
            <a:endParaRPr/>
          </a:p>
        </p:txBody>
      </p:sp>
      <p:sp>
        <p:nvSpPr>
          <p:cNvPr id="100" name="Google Shape;100;p1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8"/>
          <p:cNvPicPr preferRelativeResize="0"/>
          <p:nvPr/>
        </p:nvPicPr>
        <p:blipFill rotWithShape="1">
          <a:blip r:embed="rId3">
            <a:alphaModFix/>
          </a:blip>
          <a:srcRect b="7162" l="15317" r="8247" t="27606"/>
          <a:stretch/>
        </p:blipFill>
        <p:spPr>
          <a:xfrm>
            <a:off x="0" y="1351600"/>
            <a:ext cx="9144000" cy="3791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Cleaning Visualization 3</a:t>
            </a:r>
            <a:endParaRPr/>
          </a:p>
        </p:txBody>
      </p:sp>
      <p:sp>
        <p:nvSpPr>
          <p:cNvPr id="107" name="Google Shape;107;p1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8" name="Google Shape;108;p19"/>
          <p:cNvPicPr preferRelativeResize="0"/>
          <p:nvPr/>
        </p:nvPicPr>
        <p:blipFill rotWithShape="1">
          <a:blip r:embed="rId3">
            <a:alphaModFix/>
          </a:blip>
          <a:srcRect b="7974" l="14806" r="7997" t="27405"/>
          <a:stretch/>
        </p:blipFill>
        <p:spPr>
          <a:xfrm>
            <a:off x="0" y="1367375"/>
            <a:ext cx="9144000" cy="37761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 (1)</a:t>
            </a:r>
            <a:endParaRPr/>
          </a:p>
        </p:txBody>
      </p:sp>
      <p:sp>
        <p:nvSpPr>
          <p:cNvPr id="114" name="Google Shape;114;p2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0"/>
          <p:cNvPicPr preferRelativeResize="0"/>
          <p:nvPr/>
        </p:nvPicPr>
        <p:blipFill rotWithShape="1">
          <a:blip r:embed="rId3">
            <a:alphaModFix/>
          </a:blip>
          <a:srcRect b="48465" l="14551" r="25885" t="28966"/>
          <a:stretch/>
        </p:blipFill>
        <p:spPr>
          <a:xfrm>
            <a:off x="0" y="1075750"/>
            <a:ext cx="9144000" cy="1006899"/>
          </a:xfrm>
          <a:prstGeom prst="rect">
            <a:avLst/>
          </a:prstGeom>
          <a:noFill/>
          <a:ln>
            <a:noFill/>
          </a:ln>
        </p:spPr>
      </p:pic>
      <p:pic>
        <p:nvPicPr>
          <p:cNvPr id="116" name="Google Shape;116;p20"/>
          <p:cNvPicPr preferRelativeResize="0"/>
          <p:nvPr/>
        </p:nvPicPr>
        <p:blipFill rotWithShape="1">
          <a:blip r:embed="rId4">
            <a:alphaModFix/>
          </a:blip>
          <a:srcRect b="58281" l="14296" r="23328" t="30676"/>
          <a:stretch/>
        </p:blipFill>
        <p:spPr>
          <a:xfrm>
            <a:off x="0" y="2082650"/>
            <a:ext cx="9144000" cy="736275"/>
          </a:xfrm>
          <a:prstGeom prst="rect">
            <a:avLst/>
          </a:prstGeom>
          <a:noFill/>
          <a:ln>
            <a:noFill/>
          </a:ln>
        </p:spPr>
      </p:pic>
      <p:pic>
        <p:nvPicPr>
          <p:cNvPr id="117" name="Google Shape;117;p20"/>
          <p:cNvPicPr preferRelativeResize="0"/>
          <p:nvPr/>
        </p:nvPicPr>
        <p:blipFill rotWithShape="1">
          <a:blip r:embed="rId5">
            <a:alphaModFix/>
          </a:blip>
          <a:srcRect b="11173" l="14549" r="7227" t="31904"/>
          <a:stretch/>
        </p:blipFill>
        <p:spPr>
          <a:xfrm>
            <a:off x="0" y="2818925"/>
            <a:ext cx="9144000" cy="23245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Preprocessing (2)</a:t>
            </a:r>
            <a:endParaRPr/>
          </a:p>
        </p:txBody>
      </p:sp>
      <p:sp>
        <p:nvSpPr>
          <p:cNvPr id="123" name="Google Shape;123;p2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4" name="Google Shape;124;p21"/>
          <p:cNvPicPr preferRelativeResize="0"/>
          <p:nvPr/>
        </p:nvPicPr>
        <p:blipFill rotWithShape="1">
          <a:blip r:embed="rId3">
            <a:alphaModFix/>
          </a:blip>
          <a:srcRect b="5520" l="14299" r="7606" t="27813"/>
          <a:stretch/>
        </p:blipFill>
        <p:spPr>
          <a:xfrm>
            <a:off x="0" y="1314775"/>
            <a:ext cx="9144000" cy="38287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